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66" r:id="rId15"/>
    <p:sldId id="267" r:id="rId16"/>
    <p:sldId id="270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8" autoAdjust="0"/>
    <p:restoredTop sz="95528" autoAdjust="0"/>
  </p:normalViewPr>
  <p:slideViewPr>
    <p:cSldViewPr snapToGrid="0" snapToObjects="1">
      <p:cViewPr varScale="1">
        <p:scale>
          <a:sx n="74" d="100"/>
          <a:sy n="74" d="100"/>
        </p:scale>
        <p:origin x="219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52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4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vestopedia.com/terms/e/efficientfrontier.asp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vocus.cc/article/60f2edc4fd89780001629c6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www.youtube.com/watch?v=IRMFLBSN2zQ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vestopedia.com/terms/e/efficientfrontier.as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ocus.cc/article/60f2edc4fd89780001629c67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759512"/>
            <a:ext cx="9381145" cy="175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Frontier: Achieving Optimal Portfolio Performance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4490798" y="5338914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Discover the power of the efficient frontier in portfolio management to strike the perfect balance between risk and return, unleashing the potential for optimal performance.</a:t>
            </a:r>
            <a:endParaRPr lang="en-US" sz="175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CB6E65-48A0-673F-F50B-31D0896AB662}"/>
              </a:ext>
            </a:extLst>
          </p:cNvPr>
          <p:cNvSpPr txBox="1"/>
          <p:nvPr/>
        </p:nvSpPr>
        <p:spPr>
          <a:xfrm>
            <a:off x="11589488" y="6701526"/>
            <a:ext cx="18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Made by Group 4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573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15026" y="602456"/>
            <a:ext cx="8420100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8"/>
              </a:lnSpc>
              <a:buNone/>
            </a:pPr>
            <a:r>
              <a:rPr lang="en-US" sz="431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Using SLSQP to Find the Minimum</a:t>
            </a:r>
            <a:endParaRPr lang="en-US" sz="4310" dirty="0"/>
          </a:p>
        </p:txBody>
      </p:sp>
      <p:sp>
        <p:nvSpPr>
          <p:cNvPr id="7" name="Text 3"/>
          <p:cNvSpPr/>
          <p:nvPr/>
        </p:nvSpPr>
        <p:spPr>
          <a:xfrm>
            <a:off x="2115026" y="1614964"/>
            <a:ext cx="10400348" cy="8208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33"/>
              </a:lnSpc>
              <a:buNone/>
            </a:pPr>
            <a:r>
              <a:rPr lang="en-US" sz="258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SLSQP (Sequential Least SQuares Programming) is an algorithm that can find the minimum of the function with several constraints</a:t>
            </a:r>
            <a:endParaRPr lang="en-US" sz="258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026" y="2764155"/>
            <a:ext cx="7590353" cy="426636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15026" y="7276743"/>
            <a:ext cx="1040034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8"/>
              </a:lnSpc>
              <a:buNone/>
            </a:pPr>
            <a:r>
              <a:rPr lang="en-US" sz="172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reference：</a:t>
            </a:r>
            <a:r>
              <a:rPr lang="en-US" sz="1724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https://www.investopedia.com/terms/e/efficientfrontier.asp</a:t>
            </a:r>
            <a:endParaRPr lang="en-US" sz="172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 w="10478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21248" y="462439"/>
            <a:ext cx="3596640" cy="525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38"/>
              </a:lnSpc>
              <a:buNone/>
            </a:pPr>
            <a:r>
              <a:rPr lang="en-US" sz="331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Lagrange Mutiplier</a:t>
            </a:r>
            <a:endParaRPr lang="en-US" sz="3310" dirty="0"/>
          </a:p>
        </p:txBody>
      </p:sp>
      <p:sp>
        <p:nvSpPr>
          <p:cNvPr id="7" name="Text 3"/>
          <p:cNvSpPr/>
          <p:nvPr/>
        </p:nvSpPr>
        <p:spPr>
          <a:xfrm>
            <a:off x="3321248" y="1240036"/>
            <a:ext cx="7414260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SLSQP is based on </a:t>
            </a:r>
            <a:r>
              <a:rPr lang="en-US" sz="1986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lagrange mutiplier and gradient descent</a:t>
            </a:r>
            <a:r>
              <a:rPr lang="en-US" sz="198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986" dirty="0"/>
          </a:p>
        </p:txBody>
      </p:sp>
      <p:sp>
        <p:nvSpPr>
          <p:cNvPr id="8" name="Text 4"/>
          <p:cNvSpPr/>
          <p:nvPr/>
        </p:nvSpPr>
        <p:spPr>
          <a:xfrm>
            <a:off x="3321248" y="1807488"/>
            <a:ext cx="6149340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the example, there are four constraints as follows.     </a:t>
            </a:r>
            <a:endParaRPr lang="en-US" sz="19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248" y="2374940"/>
            <a:ext cx="7474029" cy="248423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248" y="5048250"/>
            <a:ext cx="7502128" cy="22625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21248" y="7499866"/>
            <a:ext cx="7987903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9"/>
              </a:lnSpc>
              <a:buNone/>
            </a:pPr>
            <a:r>
              <a:rPr lang="en-US" sz="132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reference：</a:t>
            </a:r>
            <a:r>
              <a:rPr lang="en-US" sz="1324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https://vocus.cc/article/60f2edc4fd89780001629c67</a:t>
            </a:r>
            <a:endParaRPr lang="en-US" sz="132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47614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</a:t>
            </a:r>
            <a:endParaRPr lang="en-US" sz="437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3503771"/>
            <a:ext cx="10554414" cy="22495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859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06134" y="569000"/>
            <a:ext cx="5067300" cy="645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6"/>
              </a:lnSpc>
              <a:buNone/>
            </a:pPr>
            <a:r>
              <a:rPr lang="en-US" sz="406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Drawn by Code</a:t>
            </a:r>
            <a:endParaRPr lang="en-US" sz="4069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134" y="1524953"/>
            <a:ext cx="9818013" cy="41827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06134" y="5940266"/>
            <a:ext cx="981801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have some observations from this graph:</a:t>
            </a:r>
            <a:endParaRPr lang="en-US" sz="1628" dirty="0"/>
          </a:p>
        </p:txBody>
      </p:sp>
      <p:sp>
        <p:nvSpPr>
          <p:cNvPr id="9" name="Text 4"/>
          <p:cNvSpPr/>
          <p:nvPr/>
        </p:nvSpPr>
        <p:spPr>
          <a:xfrm>
            <a:off x="2736771" y="6503432"/>
            <a:ext cx="9487376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04"/>
              </a:lnSpc>
              <a:buSzPct val="100000"/>
              <a:buFont typeface="+mj-lt"/>
              <a:buAutoNum type="arabicPeriod"/>
            </a:pPr>
            <a:r>
              <a:rPr lang="en-US" sz="162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curve formed by points at the edge</a:t>
            </a:r>
            <a:endParaRPr lang="en-US" sz="1628" dirty="0"/>
          </a:p>
        </p:txBody>
      </p:sp>
      <p:sp>
        <p:nvSpPr>
          <p:cNvPr id="10" name="Text 5"/>
          <p:cNvSpPr/>
          <p:nvPr/>
        </p:nvSpPr>
        <p:spPr>
          <a:xfrm>
            <a:off x="2736771" y="6916698"/>
            <a:ext cx="9487376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04"/>
              </a:lnSpc>
              <a:buSzPct val="100000"/>
              <a:buFont typeface="+mj-lt"/>
              <a:buAutoNum type="arabicPeriod" startAt="2"/>
            </a:pPr>
            <a:r>
              <a:rPr lang="en-US" sz="162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point with minimum risk and minimum return</a:t>
            </a:r>
            <a:endParaRPr lang="en-US" sz="1628" dirty="0"/>
          </a:p>
        </p:txBody>
      </p:sp>
      <p:sp>
        <p:nvSpPr>
          <p:cNvPr id="11" name="Text 6"/>
          <p:cNvSpPr/>
          <p:nvPr/>
        </p:nvSpPr>
        <p:spPr>
          <a:xfrm>
            <a:off x="2736771" y="7329964"/>
            <a:ext cx="9487376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04"/>
              </a:lnSpc>
              <a:buSzPct val="100000"/>
              <a:buFont typeface="+mj-lt"/>
              <a:buAutoNum type="arabicPeriod" startAt="3"/>
            </a:pPr>
            <a:r>
              <a:rPr lang="en-US" sz="162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Points below efficient frontier</a:t>
            </a:r>
            <a:endParaRPr lang="en-US" sz="1628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D894DAE-5356-7F7B-362F-2723C4AF756C}"/>
              </a:ext>
            </a:extLst>
          </p:cNvPr>
          <p:cNvSpPr/>
          <p:nvPr/>
        </p:nvSpPr>
        <p:spPr>
          <a:xfrm>
            <a:off x="7280634" y="4080294"/>
            <a:ext cx="69012" cy="690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07249A5-A7E7-711E-E32C-EC0B35D06DF6}"/>
              </a:ext>
            </a:extLst>
          </p:cNvPr>
          <p:cNvCxnSpPr>
            <a:cxnSpLocks/>
          </p:cNvCxnSpPr>
          <p:nvPr/>
        </p:nvCxnSpPr>
        <p:spPr>
          <a:xfrm flipV="1">
            <a:off x="7315140" y="3208867"/>
            <a:ext cx="0" cy="87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8CF819E-3F2C-BEF1-F644-F162D3FA9C7E}"/>
              </a:ext>
            </a:extLst>
          </p:cNvPr>
          <p:cNvCxnSpPr>
            <a:cxnSpLocks/>
          </p:cNvCxnSpPr>
          <p:nvPr/>
        </p:nvCxnSpPr>
        <p:spPr>
          <a:xfrm flipH="1">
            <a:off x="4741333" y="4123267"/>
            <a:ext cx="25738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0835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73135" y="480179"/>
            <a:ext cx="3487936" cy="544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1"/>
              </a:lnSpc>
              <a:buNone/>
            </a:pPr>
            <a:r>
              <a:rPr lang="en-US" sz="3433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It's Coding Time</a:t>
            </a:r>
            <a:endParaRPr lang="en-US" sz="343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135" y="1286708"/>
            <a:ext cx="8284012" cy="1040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173135" y="2588895"/>
            <a:ext cx="582168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Fetch the historical Data and calculate the returns, </a:t>
            </a:r>
            <a:endParaRPr lang="en-US" sz="2060" dirty="0"/>
          </a:p>
        </p:txBody>
      </p:sp>
      <p:sp>
        <p:nvSpPr>
          <p:cNvPr id="9" name="Text 4"/>
          <p:cNvSpPr/>
          <p:nvPr/>
        </p:nvSpPr>
        <p:spPr>
          <a:xfrm>
            <a:off x="3173135" y="3177421"/>
            <a:ext cx="4351020" cy="653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yearly returns,  covariance matrix, etc.
</a:t>
            </a:r>
            <a:endParaRPr lang="en-US" sz="206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135" y="4092893"/>
            <a:ext cx="8284012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173135" y="4904065"/>
            <a:ext cx="636270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 the objective function we have to minimized later</a:t>
            </a:r>
            <a:endParaRPr lang="en-US" sz="206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135" y="5492591"/>
            <a:ext cx="8284012" cy="8006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173135" y="6554867"/>
            <a:ext cx="5334000" cy="653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 the constraint of the random sampling part
</a:t>
            </a:r>
            <a:endParaRPr lang="en-US" sz="2060" dirty="0"/>
          </a:p>
        </p:txBody>
      </p:sp>
      <p:sp>
        <p:nvSpPr>
          <p:cNvPr id="14" name="Text 7"/>
          <p:cNvSpPr/>
          <p:nvPr/>
        </p:nvSpPr>
        <p:spPr>
          <a:xfrm>
            <a:off x="3173135" y="7470338"/>
            <a:ext cx="8284012" cy="279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7"/>
              </a:lnSpc>
              <a:buNone/>
            </a:pPr>
            <a:endParaRPr lang="en-US" sz="137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FFF">
              <a:alpha val="75000"/>
            </a:srgbClr>
          </a:solidFill>
          <a:ln w="12263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95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447" y="543520"/>
            <a:ext cx="9389388" cy="44218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20447" y="5261848"/>
            <a:ext cx="4251960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8"/>
              </a:lnSpc>
              <a:buNone/>
            </a:pPr>
            <a:r>
              <a:rPr lang="en-US" sz="233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Solve it with the SLSQP method!</a:t>
            </a:r>
            <a:endParaRPr lang="en-US" sz="233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447" y="5928836"/>
            <a:ext cx="9389388" cy="7200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620447" y="6945392"/>
            <a:ext cx="8336280" cy="741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8"/>
              </a:lnSpc>
              <a:buNone/>
            </a:pPr>
            <a:r>
              <a:rPr lang="en-US" sz="233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similar way to find the lowest risk for every possible returns
That is, the Efficient Frontier</a:t>
            </a:r>
            <a:endParaRPr lang="en-US" sz="233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859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34A8E2F3-D3CB-5E46-81D4-837BD74620CC}"/>
              </a:ext>
            </a:extLst>
          </p:cNvPr>
          <p:cNvSpPr/>
          <p:nvPr/>
        </p:nvSpPr>
        <p:spPr>
          <a:xfrm>
            <a:off x="4435444" y="3606489"/>
            <a:ext cx="7233220" cy="1016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Thanks For Your Attention</a:t>
            </a:r>
            <a:endParaRPr lang="en-US" sz="5249" dirty="0"/>
          </a:p>
        </p:txBody>
      </p:sp>
    </p:spTree>
    <p:extLst>
      <p:ext uri="{BB962C8B-B14F-4D97-AF65-F5344CB8AC3E}">
        <p14:creationId xmlns:p14="http://schemas.microsoft.com/office/powerpoint/2010/main" val="69759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44950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Table of Contents</a:t>
            </a:r>
            <a:endParaRPr lang="en-US" sz="4374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998AF9-6FD2-D339-5E1E-4C293495D6F0}"/>
              </a:ext>
            </a:extLst>
          </p:cNvPr>
          <p:cNvSpPr txBox="1"/>
          <p:nvPr/>
        </p:nvSpPr>
        <p:spPr>
          <a:xfrm>
            <a:off x="2037993" y="2576423"/>
            <a:ext cx="1074060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Introduction of Efficient Frontier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About the Risk &amp; Return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The Graph of Efficient Frontier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Practical Issue We’re Solving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Find the objective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Find the Minimum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Coding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Conclusion</a:t>
            </a:r>
          </a:p>
          <a:p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1003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8808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Frontier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908459"/>
            <a:ext cx="3370064" cy="3742206"/>
          </a:xfrm>
          <a:prstGeom prst="roundRect">
            <a:avLst>
              <a:gd name="adj" fmla="val 2967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4"/>
          <p:cNvSpPr/>
          <p:nvPr/>
        </p:nvSpPr>
        <p:spPr>
          <a:xfrm>
            <a:off x="2273975" y="31444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it?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273975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efficient frontier is a graphical representation of all possible 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2908459"/>
            <a:ext cx="3370064" cy="3742206"/>
          </a:xfrm>
          <a:prstGeom prst="roundRect">
            <a:avLst>
              <a:gd name="adj" fmla="val 2967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 7"/>
          <p:cNvSpPr/>
          <p:nvPr/>
        </p:nvSpPr>
        <p:spPr>
          <a:xfrm>
            <a:off x="5866209" y="3144442"/>
            <a:ext cx="2898100" cy="4326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Visualizing Risk &amp; Return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866209" y="3638435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helps investors understand the trade-off between risk and return, allowing them to identify the optimal portfolio for their investment goals.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2908459"/>
            <a:ext cx="3370064" cy="3742206"/>
          </a:xfrm>
          <a:prstGeom prst="roundRect">
            <a:avLst>
              <a:gd name="adj" fmla="val 2967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0"/>
          <p:cNvSpPr/>
          <p:nvPr/>
        </p:nvSpPr>
        <p:spPr>
          <a:xfrm>
            <a:off x="9458444" y="3144441"/>
            <a:ext cx="2857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Optimal Diversification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9458444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allocating their investments on the efficient frontier, investors can achieve the highest return for a given level of risk, or the lowest risk for a desired level of return.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93905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and Return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1888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2037993" y="3758208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uncertainty of achieving a desired investment outcome.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037993" y="4668917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encompasses market volatility, economic factors, and specific risks associated with individual assets.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743932" y="31888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743932" y="3758208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 is the gain or loss on an investment. 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43932" y="466891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Investors aim to maximize their returns while managing risk effectively.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449872" y="31888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Balancing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9449872" y="3758208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efficient frontier enables investors to evaluate how adjustments to their portfolio allocations affect the risk and return balance, allowing them to make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FFFFF">
              <a:alpha val="75000"/>
            </a:srgbClr>
          </a:solidFill>
          <a:ln w="13216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8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71474" y="584002"/>
            <a:ext cx="7399020" cy="663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26"/>
              </a:lnSpc>
              <a:buNone/>
            </a:pPr>
            <a:r>
              <a:rPr lang="en-US" sz="418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Graph  of efficient Frontier</a:t>
            </a:r>
            <a:endParaRPr lang="en-US" sz="418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474" y="1566029"/>
            <a:ext cx="9792414" cy="55041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1474" y="7309009"/>
            <a:ext cx="10087332" cy="339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5"/>
              </a:lnSpc>
              <a:buNone/>
            </a:pPr>
            <a:r>
              <a:rPr lang="en-US" sz="167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reference：</a:t>
            </a:r>
            <a:r>
              <a:rPr lang="en-US" sz="1672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https://www.investopedia.com/terms/e/efficientfrontier.asp</a:t>
            </a:r>
            <a:endParaRPr lang="en-US" sz="167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176343"/>
            <a:ext cx="7223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Practical Issue We're Solving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203972"/>
            <a:ext cx="8191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try to make use of efficient frontier to find the optimal portfolio.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93394" y="388441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Find the portfolio with the lowest risk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393394" y="432863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Find ideal portfolios with the most return given the same degree of risk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037993" y="5017294"/>
            <a:ext cx="9433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analyzed the stock price of 7 prominent corporations over the past decade: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037993" y="56977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AAPL, ASML, GOOG, META, MSFT, NVDA, TSLA 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170861"/>
            <a:ext cx="6652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Draw the Efficient Frontier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2198489"/>
            <a:ext cx="10554414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caculate the expected values and standard deviation of the portfolio composed of random weight of stocks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037993" y="3364706"/>
            <a:ext cx="82753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do we caculate the expected values of the portfolio?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037993" y="411444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864179"/>
            <a:ext cx="10554414" cy="2194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007031"/>
            <a:ext cx="87401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do we caculate the standard deviation of the portfolio?</a:t>
            </a:r>
            <a:endParaRPr lang="en-US" sz="262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1673423"/>
            <a:ext cx="10554414" cy="55490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142292"/>
            <a:ext cx="10554414" cy="33397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37993" y="573190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reference: </a:t>
            </a:r>
            <a:r>
              <a:rPr lang="en-US" sz="17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https://vocus.cc/article/60f2edc4fd89780001629c67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563</Words>
  <Application>Microsoft Office PowerPoint</Application>
  <PresentationFormat>自訂</PresentationFormat>
  <Paragraphs>78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Gelasio</vt:lpstr>
      <vt:lpstr>Arial</vt:lpstr>
      <vt:lpstr>Calibri</vt:lpstr>
      <vt:lpstr>Lato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昕叡 何</cp:lastModifiedBy>
  <cp:revision>14</cp:revision>
  <dcterms:created xsi:type="dcterms:W3CDTF">2023-12-20T01:41:00Z</dcterms:created>
  <dcterms:modified xsi:type="dcterms:W3CDTF">2023-12-20T03:06:49Z</dcterms:modified>
</cp:coreProperties>
</file>